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84" r:id="rId2"/>
    <p:sldId id="404" r:id="rId3"/>
    <p:sldId id="405" r:id="rId4"/>
    <p:sldId id="509" r:id="rId5"/>
    <p:sldId id="510" r:id="rId6"/>
    <p:sldId id="511" r:id="rId7"/>
    <p:sldId id="513" r:id="rId8"/>
    <p:sldId id="514" r:id="rId9"/>
    <p:sldId id="515" r:id="rId10"/>
    <p:sldId id="516" r:id="rId11"/>
    <p:sldId id="517" r:id="rId12"/>
    <p:sldId id="559" r:id="rId13"/>
    <p:sldId id="560" r:id="rId14"/>
    <p:sldId id="561" r:id="rId15"/>
    <p:sldId id="562" r:id="rId16"/>
    <p:sldId id="406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28" r:id="rId27"/>
    <p:sldId id="529" r:id="rId28"/>
    <p:sldId id="530" r:id="rId29"/>
    <p:sldId id="531" r:id="rId30"/>
    <p:sldId id="532" r:id="rId31"/>
    <p:sldId id="534" r:id="rId32"/>
    <p:sldId id="535" r:id="rId33"/>
    <p:sldId id="536" r:id="rId34"/>
    <p:sldId id="537" r:id="rId35"/>
    <p:sldId id="538" r:id="rId36"/>
    <p:sldId id="539" r:id="rId37"/>
    <p:sldId id="540" r:id="rId38"/>
    <p:sldId id="541" r:id="rId39"/>
    <p:sldId id="542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63" r:id="rId48"/>
    <p:sldId id="564" r:id="rId49"/>
    <p:sldId id="565" r:id="rId50"/>
    <p:sldId id="566" r:id="rId51"/>
    <p:sldId id="567" r:id="rId52"/>
    <p:sldId id="568" r:id="rId53"/>
    <p:sldId id="569" r:id="rId54"/>
    <p:sldId id="570" r:id="rId55"/>
    <p:sldId id="571" r:id="rId56"/>
    <p:sldId id="387" r:id="rId57"/>
    <p:sldId id="388" r:id="rId58"/>
    <p:sldId id="489" r:id="rId59"/>
    <p:sldId id="484" r:id="rId60"/>
    <p:sldId id="441" r:id="rId61"/>
    <p:sldId id="490" r:id="rId62"/>
    <p:sldId id="499" r:id="rId63"/>
    <p:sldId id="476" r:id="rId64"/>
    <p:sldId id="466" r:id="rId65"/>
    <p:sldId id="501" r:id="rId66"/>
    <p:sldId id="502" r:id="rId67"/>
    <p:sldId id="439" r:id="rId68"/>
    <p:sldId id="505" r:id="rId69"/>
    <p:sldId id="506" r:id="rId70"/>
    <p:sldId id="497" r:id="rId71"/>
    <p:sldId id="507" r:id="rId72"/>
    <p:sldId id="418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421" r:id="rId81"/>
    <p:sldId id="558" r:id="rId82"/>
    <p:sldId id="310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agmanager.googl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3.xml"/><Relationship Id="rId7" Type="http://schemas.openxmlformats.org/officeDocument/2006/relationships/slide" Target="slide6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6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hmcorp.co.kr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m_qna@hmcorp.co.kr" TargetMode="External"/><Relationship Id="rId5" Type="http://schemas.openxmlformats.org/officeDocument/2006/relationships/hyperlink" Target="https://hmcorp.co.kr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4363" y="983514"/>
            <a:ext cx="4754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 </a:t>
            </a:r>
            <a:r>
              <a:rPr lang="ko-KR" altLang="en-US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</a:t>
            </a:r>
            <a:r>
              <a:rPr lang="en-US" altLang="ko-KR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  </a:t>
            </a:r>
            <a:r>
              <a:rPr lang="ko-KR" altLang="en-US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임대형 사이트 </a:t>
            </a:r>
            <a:r>
              <a:rPr lang="en-US" altLang="ko-KR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2000" spc="-30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설치편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요약본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v1.1</a:t>
            </a:r>
            <a:endParaRPr lang="ko-KR" altLang="en-US" sz="1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과 스트림 이름을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-1" t="10015" r="4953"/>
          <a:stretch/>
        </p:blipFill>
        <p:spPr>
          <a:xfrm>
            <a:off x="41565" y="881079"/>
            <a:ext cx="9369485" cy="480482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70653" y="1571842"/>
            <a:ext cx="6406351" cy="398274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8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나온다면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생성이 완료되었고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스트림까지 셋팅이 완료된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86" r="13690"/>
          <a:stretch/>
        </p:blipFill>
        <p:spPr>
          <a:xfrm>
            <a:off x="174567" y="1123468"/>
            <a:ext cx="9110749" cy="51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https://tagmanager.google.com/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계정 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10227" r="2065"/>
          <a:stretch/>
        </p:blipFill>
        <p:spPr>
          <a:xfrm>
            <a:off x="149631" y="885604"/>
            <a:ext cx="8927724" cy="44328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20335" t="29329" r="35256" b="-1"/>
          <a:stretch/>
        </p:blipFill>
        <p:spPr>
          <a:xfrm>
            <a:off x="2003366" y="1828799"/>
            <a:ext cx="4048299" cy="348966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824749" y="1430524"/>
            <a:ext cx="523702" cy="256960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 계정 추가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넣어주시면 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- EX)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회사이름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단체명 등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이름과 플랫폼을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842" r="1088"/>
          <a:stretch/>
        </p:blipFill>
        <p:spPr>
          <a:xfrm>
            <a:off x="140624" y="885604"/>
            <a:ext cx="9195261" cy="45399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310938" y="2020727"/>
            <a:ext cx="1504604" cy="888727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47206" y="3278774"/>
            <a:ext cx="2274917" cy="1783677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3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이용약관에 동의합니다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50" r="894"/>
          <a:stretch/>
        </p:blipFill>
        <p:spPr>
          <a:xfrm>
            <a:off x="134945" y="885604"/>
            <a:ext cx="9206619" cy="450104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969433" y="863947"/>
            <a:ext cx="397070" cy="233334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생성이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화면에 보여지는 코드는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추적코드이므로 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이후 사이트에 설치해야할 중요한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설치내용은 다음 슬라이드에서</a:t>
            </a:r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  <a:p>
            <a:r>
              <a:rPr lang="ko-KR" altLang="en-US" sz="1050">
                <a:latin typeface="Noto Sans KR" panose="020B0500000000000000" pitchFamily="34" charset="-127"/>
                <a:ea typeface="Noto Sans KR" panose="020B0500000000000000" pitchFamily="34" charset="-127"/>
              </a:rPr>
              <a:t>   확인이 가능하며</a:t>
            </a:r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>
                <a:latin typeface="Noto Sans KR" panose="020B0500000000000000" pitchFamily="34" charset="-127"/>
                <a:ea typeface="Noto Sans KR" panose="020B0500000000000000" pitchFamily="34" charset="-127"/>
              </a:rPr>
              <a:t>임대형 사이트 별 설치</a:t>
            </a:r>
            <a:endParaRPr lang="en-US" altLang="ko-KR" sz="105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50">
                <a:latin typeface="Noto Sans KR" panose="020B0500000000000000" pitchFamily="34" charset="-127"/>
                <a:ea typeface="Noto Sans KR" panose="020B0500000000000000" pitchFamily="34" charset="-127"/>
              </a:rPr>
              <a:t> 가이드를 확인 하실 수 있습니다</a:t>
            </a:r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628" r="2740"/>
          <a:stretch/>
        </p:blipFill>
        <p:spPr>
          <a:xfrm>
            <a:off x="87731" y="865080"/>
            <a:ext cx="9255774" cy="4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2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96136" y="2688657"/>
            <a:ext cx="5799729" cy="6309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 셋팅</a:t>
            </a:r>
            <a:endParaRPr lang="ko-KR" altLang="en-US" sz="3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5133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카페</a:t>
            </a:r>
            <a:r>
              <a:rPr lang="en-US" altLang="ko-KR" sz="2800" spc="-160" smtClean="0">
                <a:solidFill>
                  <a:srgbClr val="000000"/>
                </a:solidFill>
              </a:rPr>
              <a:t>24 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 smtClean="0">
                <a:solidFill>
                  <a:srgbClr val="000000"/>
                </a:solidFill>
              </a:rPr>
              <a:t>GTM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쇼핑몰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5614461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9" y="872560"/>
            <a:ext cx="8502717" cy="59192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4135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설정메뉴 중 기본설정을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설정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검색 엔진 최적화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(SEO)“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43539" y="3217334"/>
            <a:ext cx="1313862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4582" y="3081889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03332" y="2841490"/>
            <a:ext cx="4292273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67628" y="275592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392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메뉴에서 스크롤을 최하단으로 내립니다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있는 고급설정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4" y="1098746"/>
            <a:ext cx="9133461" cy="539762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82382" y="5191106"/>
            <a:ext cx="5291502" cy="116813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235780" y="1450830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173884" y="1637608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21240" t="7673" r="24061" b="69842"/>
          <a:stretch/>
        </p:blipFill>
        <p:spPr>
          <a:xfrm>
            <a:off x="2111433" y="1512916"/>
            <a:ext cx="4995949" cy="121365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23300" y="505489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084" y="1250770"/>
            <a:ext cx="5010000" cy="4108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#1. GA/GTM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계정 생성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#1-1) Google Analytics4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#1-2) Google Tag Manager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#2. 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설치 및 기본 셋팅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2-1)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–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–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–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#3.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전자상거래 설치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상품조회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(view_item)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2659" y="1243422"/>
            <a:ext cx="6381414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#4.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장바구니 추가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#5.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구매완료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5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#6.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디버깅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6-1)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디버깅하기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DebugView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활용하기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6-3)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40" y="1028805"/>
            <a:ext cx="8730726" cy="56611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131764" y="1350626"/>
            <a:ext cx="4950680" cy="91043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29309" y="122577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68033" y="38970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37722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4788093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4454914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4466272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476882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1" y="1292369"/>
            <a:ext cx="9027344" cy="530237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80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복사한 추적코드를 넣고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동일하게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우측하단에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스크립트 관리 기능을 활용한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삽입이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692808" y="4071840"/>
            <a:ext cx="707097" cy="3089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491828" y="387320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134534" y="4418576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33554" y="42271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600304" y="6051665"/>
            <a:ext cx="552885" cy="31641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399324" y="58475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(PC/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2613566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062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접속한 상태입니다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우선적으로 적용하겠습니다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항목에 있는 디자인편집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909636" y="2098178"/>
            <a:ext cx="6635848" cy="199168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8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072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디자인 편집창이 생성되었습니다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" y="1177150"/>
            <a:ext cx="9344174" cy="51043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04291" y="2023364"/>
            <a:ext cx="588169" cy="22938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 중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 폴더의 하위 폴더 중 기본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폴더 중 공통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" y="1200926"/>
            <a:ext cx="9356388" cy="506608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38778" y="2946077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1178" y="3065225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5938" y="4298280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698" y="28815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3846" y="302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85" y="42570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 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저장을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추적코드가 설치되었습니다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 디자인 페이지를 종료합니다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8" y="1138844"/>
            <a:ext cx="9328674" cy="50931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54975" y="5678193"/>
            <a:ext cx="640080" cy="15734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4975" y="4628385"/>
            <a:ext cx="3848792" cy="103205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2107" y="56781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33136" y="45048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54291" y="1143376"/>
            <a:ext cx="514298" cy="148993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253" y="10109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43" y="4666301"/>
            <a:ext cx="3527638" cy="811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755" y="5494549"/>
            <a:ext cx="495300" cy="1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380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설치를 완료 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동일한 방식으로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사이트에도 설치를 진행 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 항목에 있는 디자인 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909636" y="2098178"/>
            <a:ext cx="6635848" cy="199168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4486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스마트디자인 편집창이 생성되면 전체화면 보기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537"/>
          <a:stretch/>
        </p:blipFill>
        <p:spPr>
          <a:xfrm>
            <a:off x="91974" y="1265120"/>
            <a:ext cx="9284782" cy="50726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8748" y="2113932"/>
            <a:ext cx="589726" cy="17206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58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탭에서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레이아웃의 하위폴더 중에서 기본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하위 파일 중에서 공통 레이아웃파일을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" y="1250804"/>
            <a:ext cx="9336302" cy="50877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4799" y="3020021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7199" y="314748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140" y="363623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3840" y="299772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9727" y="3152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474" y="36139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7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3113529"/>
            <a:ext cx="3752502" cy="6309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GA 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ko-KR" altLang="en-US" sz="3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44928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모두저장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설치하였습니다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" y="1170818"/>
            <a:ext cx="9360683" cy="51052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54410" y="4502457"/>
            <a:ext cx="394135" cy="14435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9757" y="3349506"/>
            <a:ext cx="3756383" cy="107286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5855" y="1170818"/>
            <a:ext cx="509848" cy="1841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24196" y="44149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14554" y="32619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85035" y="10832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36" y="3437055"/>
            <a:ext cx="3527638" cy="9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상단에 기본설정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9" y="1188720"/>
            <a:ext cx="9252091" cy="451381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7605" y="1425010"/>
            <a:ext cx="527537" cy="17103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-1" t="10129" r="86661" b="83610"/>
          <a:stretch/>
        </p:blipFill>
        <p:spPr>
          <a:xfrm>
            <a:off x="87606" y="1645920"/>
            <a:ext cx="1234118" cy="2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외부서비스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외부서비스 설정 메뉴에 진입 후 우측에 외부스크립트 등록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4" y="1205936"/>
            <a:ext cx="9282270" cy="452049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38499" y="3555238"/>
            <a:ext cx="967094" cy="16055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611985" y="2750277"/>
            <a:ext cx="667836" cy="15086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96" y="354796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39117" y="27411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0361" t="42835" r="23549" b="31421"/>
          <a:stretch/>
        </p:blipFill>
        <p:spPr>
          <a:xfrm>
            <a:off x="6633557" y="3142211"/>
            <a:ext cx="565266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 스크립트 등록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서비스명을 구글애널리틱스 추적코드로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삽입위치는 상단공통영역에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3" y="1226784"/>
            <a:ext cx="9203239" cy="451205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983924" y="2465063"/>
            <a:ext cx="1258040" cy="15074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83924" y="2979739"/>
            <a:ext cx="601334" cy="18741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9869" y="3256831"/>
            <a:ext cx="399011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23333" y="2440710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812547" y="3017928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97001" y="3240562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869" y="3482812"/>
            <a:ext cx="2958191" cy="74099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996201" y="3459480"/>
            <a:ext cx="3406379" cy="7888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05314" y="3396295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" y="1239559"/>
            <a:ext cx="9280374" cy="449525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468880" y="3280008"/>
            <a:ext cx="548640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8305" y="3448022"/>
            <a:ext cx="3077095" cy="81640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67043" y="1861767"/>
            <a:ext cx="468151" cy="324479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17267" y="33996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354187" y="324056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869" y="3482812"/>
            <a:ext cx="2958191" cy="7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상단에 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하단에 폴더목록 중 전체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레이아웃의 하위 파일 중 상단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" y="1352937"/>
            <a:ext cx="9187771" cy="4462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01" y="1300681"/>
            <a:ext cx="1933575" cy="51816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909454" y="1517825"/>
            <a:ext cx="533460" cy="269412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086" y="4384625"/>
            <a:ext cx="1080321" cy="15007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202634" y="4043529"/>
            <a:ext cx="5405984" cy="11427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6777763" y="1300681"/>
            <a:ext cx="1958513" cy="51816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15279" y="3582785"/>
            <a:ext cx="1372263" cy="1795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148945" y="4762739"/>
            <a:ext cx="1080254" cy="32465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798416" y="143027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78568" y="346655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15279" y="467519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디자인 페이지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522" b="1226"/>
          <a:stretch/>
        </p:blipFill>
        <p:spPr>
          <a:xfrm>
            <a:off x="207818" y="796444"/>
            <a:ext cx="8267007" cy="4468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21277" r="5252"/>
          <a:stretch/>
        </p:blipFill>
        <p:spPr>
          <a:xfrm>
            <a:off x="3810866" y="5181600"/>
            <a:ext cx="5432887" cy="145467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53289" y="3610656"/>
            <a:ext cx="3717684" cy="991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2"/>
            <a:endCxn id="4" idx="1"/>
          </p:cNvCxnSpPr>
          <p:nvPr/>
        </p:nvCxnSpPr>
        <p:spPr>
          <a:xfrm>
            <a:off x="2212131" y="4602480"/>
            <a:ext cx="1598735" cy="130645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3997292" y="6450275"/>
            <a:ext cx="688058" cy="219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224505" y="5166360"/>
            <a:ext cx="5110687" cy="121671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846719" y="63237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70973" y="501144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506390" y="762669"/>
            <a:ext cx="900711" cy="2681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343" y="5223477"/>
            <a:ext cx="4876800" cy="1133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81" y="3647563"/>
            <a:ext cx="3316125" cy="7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8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끝나면 모바일샵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디자인 스킨리스트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1" y="1205345"/>
            <a:ext cx="9332528" cy="446104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351711" y="1382845"/>
            <a:ext cx="569424" cy="2630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3980" y="3659066"/>
            <a:ext cx="795358" cy="1766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52975" y="124537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42" y="35722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모바일샵 메뉴에 디자인 스킨 리스트에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마찬가지로 좌측 하단에 생긴 폴더 목록에서 전체레이아웃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하위 파일 중 상단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6" y="1380858"/>
            <a:ext cx="9315548" cy="4503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80" y="1633703"/>
            <a:ext cx="1962150" cy="481965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74815" y="4239491"/>
            <a:ext cx="1064029" cy="173359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25" idx="1"/>
          </p:cNvCxnSpPr>
          <p:nvPr/>
        </p:nvCxnSpPr>
        <p:spPr>
          <a:xfrm flipV="1">
            <a:off x="1138844" y="4043528"/>
            <a:ext cx="5972629" cy="11436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111473" y="1633703"/>
            <a:ext cx="1960657" cy="481965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26218" y="3881839"/>
            <a:ext cx="1319018" cy="2078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42607" y="4741424"/>
            <a:ext cx="1319018" cy="3210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84409" y="376452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6218" y="462894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1522" b="1226"/>
          <a:stretch/>
        </p:blipFill>
        <p:spPr>
          <a:xfrm>
            <a:off x="207818" y="796444"/>
            <a:ext cx="8267007" cy="44684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21277" r="5252"/>
          <a:stretch/>
        </p:blipFill>
        <p:spPr>
          <a:xfrm>
            <a:off x="3810866" y="5181600"/>
            <a:ext cx="5432887" cy="1454674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53289" y="3610656"/>
            <a:ext cx="3717684" cy="991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9" idx="2"/>
            <a:endCxn id="18" idx="1"/>
          </p:cNvCxnSpPr>
          <p:nvPr/>
        </p:nvCxnSpPr>
        <p:spPr>
          <a:xfrm>
            <a:off x="2212131" y="4602480"/>
            <a:ext cx="1598735" cy="130645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3997292" y="6450275"/>
            <a:ext cx="688058" cy="219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24505" y="5166360"/>
            <a:ext cx="5110687" cy="121671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846719" y="63237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070973" y="501144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506390" y="762669"/>
            <a:ext cx="900711" cy="2681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343" y="5223477"/>
            <a:ext cx="4876800" cy="11334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81" y="3647563"/>
            <a:ext cx="3316125" cy="7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처음이신가요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그러면 계정부터 만들어야합니다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analytics.google.com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측정 시작을 클릭해주세요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76"/>
          <a:stretch/>
        </p:blipFill>
        <p:spPr>
          <a:xfrm>
            <a:off x="503093" y="1376323"/>
            <a:ext cx="8470323" cy="480003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249563" y="3839992"/>
            <a:ext cx="920953" cy="441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0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관리자 페이지로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0" y="1022465"/>
            <a:ext cx="9194750" cy="4481839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516284" y="1138844"/>
            <a:ext cx="581891" cy="3325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135" t="15209" r="88378" b="74589"/>
          <a:stretch/>
        </p:blipFill>
        <p:spPr>
          <a:xfrm>
            <a:off x="216130" y="1704109"/>
            <a:ext cx="964277" cy="4572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313" t="38765" r="86030" b="33599"/>
          <a:stretch/>
        </p:blipFill>
        <p:spPr>
          <a:xfrm>
            <a:off x="207817" y="2759825"/>
            <a:ext cx="1163783" cy="12385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562" t="928" r="91455" b="96105"/>
          <a:stretch/>
        </p:blipFill>
        <p:spPr>
          <a:xfrm>
            <a:off x="598516" y="1064028"/>
            <a:ext cx="274320" cy="1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디자인 스킨관리를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쇼핑몰 스킨에서 디자인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2" y="885604"/>
            <a:ext cx="9323615" cy="453462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390" y="2502130"/>
            <a:ext cx="1035828" cy="1579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24648" y="241458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13016" y="2589679"/>
            <a:ext cx="949929" cy="2360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01978" y="250213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환경설정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내려서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 영역을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98"/>
          <a:stretch/>
        </p:blipFill>
        <p:spPr>
          <a:xfrm>
            <a:off x="135465" y="1292369"/>
            <a:ext cx="9311708" cy="458473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258484" y="1878675"/>
            <a:ext cx="1035828" cy="1579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703426" y="2518756"/>
            <a:ext cx="8312" cy="323053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258484" y="5315988"/>
            <a:ext cx="2856316" cy="6691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3" y="1586533"/>
            <a:ext cx="9135339" cy="442204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921" y="4958540"/>
            <a:ext cx="2856316" cy="6691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79570" y="5735781"/>
            <a:ext cx="725853" cy="2727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5726" y="487099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68532" y="558750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설치를 위해서 모바일 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D4(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모바일샵 스킨 항목에서 다자인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9" y="885603"/>
            <a:ext cx="9330894" cy="451605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247699" y="1034932"/>
            <a:ext cx="503814" cy="25743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132337" y="88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54" y="2905575"/>
            <a:ext cx="1022571" cy="2532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69622" y="3102063"/>
            <a:ext cx="1645920" cy="5305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983" y="281802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83188" y="30042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" y="885604"/>
            <a:ext cx="9314787" cy="457585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9285316" y="2000255"/>
            <a:ext cx="33251" cy="37490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241858" y="1442258"/>
            <a:ext cx="886200" cy="236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612669" y="3607724"/>
            <a:ext cx="1030778" cy="16625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040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" y="994854"/>
            <a:ext cx="9200496" cy="440278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91981" y="4276898"/>
            <a:ext cx="2681750" cy="7356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96195" y="5104611"/>
            <a:ext cx="681645" cy="2847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562793" y="2302626"/>
            <a:ext cx="1030778" cy="1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태그메뉴를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905" r="40967"/>
          <a:stretch/>
        </p:blipFill>
        <p:spPr>
          <a:xfrm>
            <a:off x="310404" y="885604"/>
            <a:ext cx="6938294" cy="57357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0556" t="10096" r="72328" b="84681"/>
          <a:stretch/>
        </p:blipFill>
        <p:spPr>
          <a:xfrm>
            <a:off x="1521229" y="897775"/>
            <a:ext cx="2011680" cy="33251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10404" y="2341797"/>
            <a:ext cx="861691" cy="218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-1" t="9898" r="29123"/>
          <a:stretch/>
        </p:blipFill>
        <p:spPr>
          <a:xfrm>
            <a:off x="211547" y="798023"/>
            <a:ext cx="8408751" cy="579012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195815" y="1577025"/>
            <a:ext cx="770249" cy="25177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라고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" t="9991" r="839"/>
          <a:stretch/>
        </p:blipFill>
        <p:spPr>
          <a:xfrm>
            <a:off x="80006" y="1007213"/>
            <a:ext cx="9296019" cy="457062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79037" y="1007213"/>
            <a:ext cx="770249" cy="25177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8841" y="1408995"/>
            <a:ext cx="3934628" cy="120120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데이터 공유 설정에서 체크 박스에 체크하고 다음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11" r="25415"/>
          <a:stretch/>
        </p:blipFill>
        <p:spPr>
          <a:xfrm>
            <a:off x="91748" y="812000"/>
            <a:ext cx="9201140" cy="5979836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506362" y="2360327"/>
            <a:ext cx="2766379" cy="63225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유형을 선택해야합니다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027" r="681"/>
          <a:stretch/>
        </p:blipFill>
        <p:spPr>
          <a:xfrm>
            <a:off x="55435" y="1025263"/>
            <a:ext cx="9379509" cy="460245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66807" y="2028306"/>
            <a:ext cx="1787236" cy="26600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계정을 생성하면서 저장해놨던 측정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478" r="594"/>
          <a:stretch/>
        </p:blipFill>
        <p:spPr>
          <a:xfrm>
            <a:off x="63157" y="885605"/>
            <a:ext cx="9380387" cy="45758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56610" y="1911928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280459"/>
            <a:ext cx="4048299" cy="128570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All Pages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283"/>
          <a:stretch/>
        </p:blipFill>
        <p:spPr>
          <a:xfrm>
            <a:off x="82944" y="885604"/>
            <a:ext cx="9273222" cy="45064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5010" y="1282731"/>
            <a:ext cx="4231179" cy="2468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설정까지 완료되었습니다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이제 저장을 클릭하여 태그를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885605"/>
            <a:ext cx="9242059" cy="42599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46252" y="228025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53303" y="852352"/>
            <a:ext cx="459971" cy="28649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067" r="482"/>
          <a:stretch/>
        </p:blipFill>
        <p:spPr>
          <a:xfrm>
            <a:off x="80315" y="1088967"/>
            <a:ext cx="9221627" cy="451393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894619" y="1325621"/>
            <a:ext cx="456866" cy="2537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894619" y="1325621"/>
            <a:ext cx="456866" cy="2537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86" r="140"/>
          <a:stretch/>
        </p:blipFill>
        <p:spPr>
          <a:xfrm>
            <a:off x="92364" y="1039091"/>
            <a:ext cx="9291782" cy="45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08132" y="3105835"/>
            <a:ext cx="87757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098243"/>
            <a:ext cx="12209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임대몰 적용 스킨마다 코드의 형태와 방식이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9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8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유형에 맞는 맞춤 자바스크립트 코드를 복사하여 붙여넣기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코드는 상품정보가 담긴 배열을 생성하는 변수를 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9870" y="1126113"/>
            <a:ext cx="2716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 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[GA4]</a:t>
            </a:r>
            <a:r>
              <a:rPr lang="ko-KR" altLang="en-US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endParaRPr lang="en-US" altLang="ko-KR" sz="12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변수설명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상품정보를 수집하는 스크립트 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유형에 따라 하단 코드를 복사하여 사용하세요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7727" y="4252449"/>
            <a:ext cx="26534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12" y="1181773"/>
            <a:ext cx="4060766" cy="24213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61019" y="4252449"/>
            <a:ext cx="14992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7016" y="4252449"/>
            <a:ext cx="27282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endParaRPr lang="en-US" altLang="ko-KR" sz="10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function</a:t>
            </a:r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'item_id': ''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item.item_name = document.querySelector("meta[property='og:title']").content.trim();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item.price = typeof product_sale_price !== 'undefined'? product_sale_price : product_price;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item.item_id = iProductNo;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64324" y="2079202"/>
            <a:ext cx="4080354" cy="15025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3912" y="1613689"/>
            <a:ext cx="4060766" cy="3740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0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59" y="2386047"/>
            <a:ext cx="6067441" cy="29084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ecommerce.items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353326" y="3061899"/>
            <a:ext cx="5902309" cy="3179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53325" y="3737751"/>
            <a:ext cx="1521503" cy="3179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8187" y="1126113"/>
            <a:ext cx="799779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: [GA4]ecommerce.items</a:t>
            </a:r>
          </a:p>
          <a:p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변수설명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- GA4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이벤트로 전송할 때 사용되며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상품정보를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'ecommerce.items'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에 저장할 예정입니다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이름은 임의로 정할 수 있습니다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93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727" y="3625871"/>
            <a:ext cx="4381500" cy="29622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8569" y="4012329"/>
            <a:ext cx="398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view_item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발생하면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생성할 예정입니다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8569" y="994809"/>
            <a:ext cx="37614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페이지에서만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마다 상품상세 페이지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다르기 떄문에 유의하여 생성합니다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: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/product/detail.html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/goods/goods_view.php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: /shop/shopdetail.html 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pagePath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다른경우 유동적으로 변경해서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사용하셔야합니다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687" y="994809"/>
            <a:ext cx="5044953" cy="207981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15687" y="1604356"/>
            <a:ext cx="5044953" cy="37407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03793" y="2771014"/>
            <a:ext cx="4956847" cy="28589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38995" y="4422371"/>
            <a:ext cx="4257231" cy="5153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451298" y="5356168"/>
            <a:ext cx="2309721" cy="3048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트리거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3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속성을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이름은 서비스 이름으로 하는게 좋습니다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시간대와 통화 기준을 선택하고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고급옵션 보기를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191" r="26828"/>
          <a:stretch/>
        </p:blipFill>
        <p:spPr>
          <a:xfrm>
            <a:off x="58189" y="786991"/>
            <a:ext cx="9002683" cy="598516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56486" y="3187589"/>
            <a:ext cx="3073950" cy="1324495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 </a:t>
            </a:r>
            <a:r>
              <a:rPr lang="ko-KR" altLang="en-US" sz="2800" spc="-160">
                <a:solidFill>
                  <a:srgbClr val="000000"/>
                </a:solidFill>
              </a:rPr>
              <a:t>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885605"/>
            <a:ext cx="37798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[dataLayer]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도착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 데이터를 데이터레이어에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이때 기 생성한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맞게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  <a:r>
              <a:rPr lang="en-US" altLang="ko-KR" sz="800" i="1">
                <a:latin typeface="Noto Sans KR" panose="020B0500000000000000" pitchFamily="34" charset="-127"/>
                <a:ea typeface="Noto Sans KR" panose="020B0500000000000000" pitchFamily="34" charset="-127"/>
              </a:rPr>
              <a:t>var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item = 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  <a:endParaRPr lang="ko-KR" altLang="en-US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if(item){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282" y="842182"/>
            <a:ext cx="3369605" cy="2955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567" y="4191994"/>
            <a:ext cx="432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Google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[ecommerce]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GA4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상품상세조회 이벤트를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10510"/>
          <a:stretch/>
        </p:blipFill>
        <p:spPr>
          <a:xfrm>
            <a:off x="4485944" y="3807577"/>
            <a:ext cx="4412272" cy="302098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004657" y="1388224"/>
            <a:ext cx="3326834" cy="4488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47061" y="4012140"/>
            <a:ext cx="4351155" cy="3657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45684" y="2122147"/>
            <a:ext cx="3326834" cy="140039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7062" y="4473857"/>
            <a:ext cx="714894" cy="3059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47062" y="4832854"/>
            <a:ext cx="714894" cy="3059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547061" y="5293117"/>
            <a:ext cx="4106487" cy="6373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47062" y="6052620"/>
            <a:ext cx="1363288" cy="7392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태그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33492" y="3105835"/>
            <a:ext cx="101250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 </a:t>
            </a:r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endParaRPr lang="en-US" altLang="ko-KR" sz="36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098243"/>
            <a:ext cx="12209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임대몰 적용 스킨마다 코드의 형태와 방식이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9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3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유형에 맞는 맞춤 자바스크립트 코드를 복사하여 붙여넣기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코드는 상품정보가 담긴 배열을 생성하는 변수를 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9870" y="1126113"/>
            <a:ext cx="3055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 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[GA4]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장바구니에 추가할 상품정보를 수집하는 스크립트 입니다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7727" y="4252449"/>
            <a:ext cx="26534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goodsTotalCnt;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12" y="1181773"/>
            <a:ext cx="4060766" cy="24213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61019" y="4252449"/>
            <a:ext cx="14992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var totalCnt = 0;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=0; i&lt;$('.MK_qty-ctrl &gt; input').length; i++){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totalCnt = totalCnt + Number($('.MK_qty-ctrl &gt; input')[i].value);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totalCnt;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156" y="3041571"/>
            <a:ext cx="27282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endParaRPr lang="en-US" altLang="ko-KR" sz="10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function ()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result = [];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itemId, categoryId;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itemId = iProductNo;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categoryId = iCategoryNo;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trTags = document.querySelectorAll('#totalProducts &gt; table &gt; tbody &gt; tr');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optChk = document.querySelectorAll('ul.xans-product-option &gt; li');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popupOpt = document.querySelectorAll('tbody.xans-product-option &gt; tr &gt; td');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for (var i = 0; i &lt; trTags.length; i++)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element,title,optionTitle,price,qty;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switch(trTags[i].className.trim()){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'':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(optChk.length)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continue;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 else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title = element.outerText.trim();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trTags[i].querySelector('td:nth-child(3) &gt; span &gt; input');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if ( element ) price = element.value;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else continue;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'add_product':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'option_product':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default :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continue;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            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element = trTags[i].querySelector("[id*='quantity']");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 === null) break;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qty = element.value;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(qty &gt; 1)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price = price / qty;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title = title.trim().replace(/\s{2}/g, ' ');  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result.push({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title,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itemId,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price,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categoryId,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'item_variant':  optionTitle,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qty,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return result;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64324" y="2079202"/>
            <a:ext cx="4080354" cy="15025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3912" y="1613689"/>
            <a:ext cx="4060766" cy="3740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0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910543"/>
            <a:ext cx="449474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500" b="1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500" b="1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경우 아래변수 추가 생성</a:t>
            </a:r>
            <a:endParaRPr lang="en-US" altLang="ko-KR" sz="1500" b="1" smtClean="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클릭여부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 클릭 여부를 식별합니다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61727" y="964338"/>
            <a:ext cx="413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element = {{Click Element}};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if (element)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attr = element.getAttribute('onclick');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(attr !== null){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if (attr.indexOf('product_submit(2') &gt; -1)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(element.className.indexOf('cart') &gt; -1)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if ( attr !== null &amp;&amp; attr.indexOf('selectOptionCommon(') &gt; -1 ) 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18568" y="2928711"/>
            <a:ext cx="6281164" cy="374815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8" y="3046746"/>
            <a:ext cx="6114763" cy="3541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01114" y="1292369"/>
            <a:ext cx="269088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변수는 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경우만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코드를 복사하여 붙여넣기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코드는 상품정보가 담긴 배열을 생성하는 변수를 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0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885605"/>
            <a:ext cx="3985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 버튼을 클릭시 동작하는 트리거를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: [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 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=   true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Click Text  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정규표현식과일치   장바구니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쇼핑하기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확인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Click Text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포함   장바구니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임대몰에 따라 트리거 조건은 상이합니다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또한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임대몰의 스킨에 따라서 트리거 조건이 변경 될 수 있습니다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 임대몰에 맞게 수정해서 활용하세요</a:t>
            </a: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47" y="923847"/>
            <a:ext cx="5167634" cy="2150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76763" r="8345"/>
          <a:stretch/>
        </p:blipFill>
        <p:spPr>
          <a:xfrm>
            <a:off x="4007637" y="3155066"/>
            <a:ext cx="5264034" cy="4991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77180" r="9159"/>
          <a:stretch/>
        </p:blipFill>
        <p:spPr>
          <a:xfrm>
            <a:off x="4057326" y="3654256"/>
            <a:ext cx="5214736" cy="480976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004657" y="1562793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07636" y="2745919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07636" y="3294758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07636" y="3811320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569" y="4012329"/>
            <a:ext cx="398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add_to_cart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발생하면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생성할 예정입니다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t="14722" b="589"/>
          <a:stretch/>
        </p:blipFill>
        <p:spPr>
          <a:xfrm>
            <a:off x="4089672" y="4220790"/>
            <a:ext cx="3894284" cy="238575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203793" y="4493305"/>
            <a:ext cx="3780164" cy="58442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203792" y="5485173"/>
            <a:ext cx="2238572" cy="30359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트리거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7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25" y="895262"/>
            <a:ext cx="3138229" cy="280661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 </a:t>
            </a:r>
            <a:r>
              <a:rPr lang="ko-KR" altLang="en-US" sz="2800" spc="-160">
                <a:solidFill>
                  <a:srgbClr val="000000"/>
                </a:solidFill>
              </a:rPr>
              <a:t>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885605"/>
            <a:ext cx="377985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[dataLayer] GA4-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</a:p>
          <a:p>
            <a:endParaRPr lang="ko-KR" altLang="en-US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 클릭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 데이터를 데이터레이어에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이때 기 생성한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맞게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567" y="4191994"/>
            <a:ext cx="432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Google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[ecommerce]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GA4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상품상세조회 이벤트를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45684" y="1388224"/>
            <a:ext cx="3115570" cy="4488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태그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9149"/>
          <a:stretch/>
        </p:blipFill>
        <p:spPr>
          <a:xfrm>
            <a:off x="4132156" y="3837499"/>
            <a:ext cx="4070980" cy="2878026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164107" y="3984508"/>
            <a:ext cx="3997464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164107" y="4428830"/>
            <a:ext cx="707151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64107" y="4797306"/>
            <a:ext cx="707151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64107" y="5470247"/>
            <a:ext cx="3816111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64108" y="5958949"/>
            <a:ext cx="1264104" cy="748915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804" y="2137690"/>
            <a:ext cx="2438215" cy="149729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45684" y="2119746"/>
            <a:ext cx="3115570" cy="149629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019" y="2274500"/>
            <a:ext cx="3143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47433" y="3105835"/>
            <a:ext cx="84971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 </a:t>
            </a:r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endParaRPr lang="en-US" altLang="ko-KR" sz="36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098243"/>
            <a:ext cx="12209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임대몰 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9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07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1092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주문정보가 담긴 배열을 생서하는 변수를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변수도 추가합니다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8568" y="885605"/>
            <a:ext cx="44947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주문정보를 수집하는 스크립트 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74" y="885367"/>
            <a:ext cx="4718034" cy="2772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9377" y="3657747"/>
            <a:ext cx="26534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orderCnt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0; i &lt; e.length;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detail = eval('(' + e[i].value + ')');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order_info[i]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'item_name': detail.goodsnm,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'item_id': detail.goodsno,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'price':  detail.price/detail.ea,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'quantity': detail.ea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8716" y="3751675"/>
            <a:ext cx="4333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i=0; i&lt;$('tr &gt; td &gt; div &gt; a').length;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url = new URL($('tr &gt; td &gt; div &gt; a')[i]);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item_id : url.searchParams.get('branduid'),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quantity : $('tr &gt; td &gt; div &gt; a')[i].parentElement.parentElement.parentElement.childNodes[5].innerText.replace('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',''),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item_name : $('tr &gt; td &gt; div &gt; a')[i].innerText,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item_price : $('tr &gt; td &gt; div &gt; a')[i].parentElement.parentElement.parentElement.childNodes[9].innerText.replace(',','').replace('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원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','')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})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url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229" y="3657747"/>
            <a:ext cx="27282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</a:p>
          <a:p>
            <a:endParaRPr lang="en-US" altLang="ko-KR" sz="8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EC_FRONT_EXTERNAL_SCRIPT_VARIABLE_DATA.order_product;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productInfo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 ; i &lt; source.length ; i++)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productId = source[i].product_no;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productName = source[i].product_name;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productPrice = source[i].product_price;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productQty = source[i].quantity;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productCate = source[i].category_no_2;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productInfo.push({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productId,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productName,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productPrice,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productCate,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productQty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productInfo;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3173" y="1122218"/>
            <a:ext cx="4718035" cy="349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343173" y="1572202"/>
            <a:ext cx="4718035" cy="208554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8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1092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주문정보가 담긴 배열을 생서하는 변수를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변수도 추가합니다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07727" y="3950780"/>
            <a:ext cx="265347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var e = $('input[name=naver-common-inflow-script-order-item]');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var totalPrice = 0;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for(var i = 0; i &lt; e.length; i++){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  var detail = eval('(' + e[i].value + ')');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  totalPrice += detail.price;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totalPrice;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61019" y="3950780"/>
            <a:ext cx="23663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function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$('input[name=pay_price]')[0].value;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276" y="3950780"/>
            <a:ext cx="2728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</a:p>
          <a:p>
            <a:endParaRPr lang="en-US" altLang="ko-KR" sz="9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revenue = source.payed_amount;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	return revenue;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507" y="902038"/>
            <a:ext cx="44947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결제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금액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/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완료시 최종 결제 금액을 가져오는 변수입니다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17" y="1044840"/>
            <a:ext cx="3644113" cy="241865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28705" y="1745672"/>
            <a:ext cx="3674824" cy="59851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28705" y="2724028"/>
            <a:ext cx="3674824" cy="73947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0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1092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주문정보가 담긴 배열을 생서하는 변수를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변수도 추가합니다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07727" y="3950780"/>
            <a:ext cx="265347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{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eval('(' + e[0].value + ')').ordno;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47674" y="3950780"/>
            <a:ext cx="2690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{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$('input[name=ordernum]')[0].value;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276" y="3950780"/>
            <a:ext cx="31156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</a:p>
          <a:p>
            <a:endParaRPr lang="en-US" altLang="ko-KR" sz="900" smtClean="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orderId = source.order_id;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	return orderId;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507" y="902038"/>
            <a:ext cx="44947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/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완료시 주문 고유번호를 가져오는 변수입니다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51" y="1011713"/>
            <a:ext cx="4086225" cy="192405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551651" y="1097279"/>
            <a:ext cx="4162859" cy="50636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551651" y="1904787"/>
            <a:ext cx="4162859" cy="100390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00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업종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규모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GA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사용 목적을 선택하고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88" r="25923"/>
          <a:stretch/>
        </p:blipFill>
        <p:spPr>
          <a:xfrm>
            <a:off x="176878" y="912970"/>
            <a:ext cx="8834118" cy="579506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98050" y="2863394"/>
            <a:ext cx="3024074" cy="3146707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7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특정 페이지에서만 동작하도록 페이지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트리거를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특정 이벤트가 발생했을 때만 동작하도록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1268" y="1526331"/>
            <a:ext cx="3139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페이지에서만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: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/order/order_result.html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:  /order/order_end.html 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: /shop/orderend.html 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7235" y="4203521"/>
            <a:ext cx="3247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purchase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발생하면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생성할 예정입니다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849" y="3663007"/>
            <a:ext cx="3535440" cy="25735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849" y="998120"/>
            <a:ext cx="5044838" cy="1963986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090849" y="1526332"/>
            <a:ext cx="5044838" cy="38559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90849" y="2658361"/>
            <a:ext cx="5044838" cy="30374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65895" y="4339244"/>
            <a:ext cx="3587802" cy="4322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165895" y="5121637"/>
            <a:ext cx="2093589" cy="32610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6088"/>
          <a:stretch/>
        </p:blipFill>
        <p:spPr>
          <a:xfrm>
            <a:off x="4573819" y="3714456"/>
            <a:ext cx="3607789" cy="307498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 </a:t>
            </a:r>
            <a:r>
              <a:rPr lang="ko-KR" altLang="en-US" sz="2800" spc="-160">
                <a:solidFill>
                  <a:srgbClr val="000000"/>
                </a:solidFill>
              </a:rPr>
              <a:t>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태그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5924" y="4250360"/>
            <a:ext cx="4328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Google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[ecommerce]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GA4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주문완료 이벤트를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07069" y="3938900"/>
            <a:ext cx="3706338" cy="3421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11024"/>
          <a:stretch/>
        </p:blipFill>
        <p:spPr>
          <a:xfrm>
            <a:off x="3060887" y="939862"/>
            <a:ext cx="3025865" cy="257184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8568" y="885605"/>
            <a:ext cx="377985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[dataLayer]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 데이터를 데이터레이어에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"purchase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"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67149" y="1164306"/>
            <a:ext cx="3009207" cy="42394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07069" y="4312724"/>
            <a:ext cx="629949" cy="3421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607069" y="4640605"/>
            <a:ext cx="629949" cy="3421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615343" y="5259778"/>
            <a:ext cx="3698064" cy="73874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602049" y="6050696"/>
            <a:ext cx="1142046" cy="73874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685" y="1874124"/>
            <a:ext cx="2778490" cy="1563313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167149" y="1680752"/>
            <a:ext cx="3009207" cy="176287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6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pic>
        <p:nvPicPr>
          <p:cNvPr id="8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02780" y="3105835"/>
            <a:ext cx="1986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</a:t>
            </a:r>
            <a:endParaRPr lang="en-US" altLang="ko-KR" sz="36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8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241" r="424"/>
          <a:stretch/>
        </p:blipFill>
        <p:spPr>
          <a:xfrm>
            <a:off x="128261" y="885604"/>
            <a:ext cx="9293165" cy="453752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503920" y="1121292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Connect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눌러서 디버깅모드를 실행합니다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웹페이지가 새로 생성됩니다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240" r="914"/>
          <a:stretch/>
        </p:blipFill>
        <p:spPr>
          <a:xfrm>
            <a:off x="276789" y="885604"/>
            <a:ext cx="8922931" cy="437834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347720" y="2941308"/>
            <a:ext cx="2900680" cy="33529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07653" y="3298087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61286" y="283227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615" y="318905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디버깅모드를 실행함으로써 열린 웹페이지에서 상품상세페이지로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 페이지에서는 실시간으로 이벤트를 감지할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전달되었는지 좌측 탭에서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이벤트가 실행되었는지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Fired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16" r="4442"/>
          <a:stretch/>
        </p:blipFill>
        <p:spPr>
          <a:xfrm>
            <a:off x="81334" y="885604"/>
            <a:ext cx="9313842" cy="472434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05509" y="2359418"/>
            <a:ext cx="958273" cy="2092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26294" y="3439850"/>
            <a:ext cx="1570644" cy="35906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695" r="10823"/>
          <a:stretch/>
        </p:blipFill>
        <p:spPr>
          <a:xfrm>
            <a:off x="77278" y="885604"/>
            <a:ext cx="9370413" cy="50829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Fired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항목에서 이벤트를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이름과 이벤트매개변수가 정상적으로 전송되고있는지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187306" y="2708552"/>
            <a:ext cx="3859414" cy="110699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6-2) </a:t>
            </a:r>
            <a:r>
              <a:rPr lang="en-US" sz="2800" smtClean="0"/>
              <a:t>GA4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하단에 관리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0861" r="16403"/>
          <a:stretch/>
        </p:blipFill>
        <p:spPr>
          <a:xfrm>
            <a:off x="134832" y="990214"/>
            <a:ext cx="9206845" cy="53177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4832" y="5951912"/>
            <a:ext cx="272307" cy="2576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5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6-2) </a:t>
            </a:r>
            <a:r>
              <a:rPr lang="en-US" sz="2800" smtClean="0"/>
              <a:t>GA4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DebugView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169" r="23836"/>
          <a:stretch/>
        </p:blipFill>
        <p:spPr>
          <a:xfrm>
            <a:off x="174382" y="885604"/>
            <a:ext cx="8977931" cy="573575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84367" y="5602778"/>
            <a:ext cx="721378" cy="2576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6-2) </a:t>
            </a:r>
            <a:r>
              <a:rPr lang="en-US" sz="2800" smtClean="0"/>
              <a:t>GA4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페이지에서 실시간으로 일어나는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클릭하여 상세 내용을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확인하여 이벤트가 정상적으로 발생하고 있는지 검토합시다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5208" r="24668"/>
          <a:stretch/>
        </p:blipFill>
        <p:spPr>
          <a:xfrm>
            <a:off x="85713" y="798022"/>
            <a:ext cx="9257663" cy="564434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759181" y="1696393"/>
            <a:ext cx="3173634" cy="436358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65948" y="1757300"/>
            <a:ext cx="2048356" cy="13599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약관이 나오면 동의함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639" r="25345"/>
          <a:stretch/>
        </p:blipFill>
        <p:spPr>
          <a:xfrm>
            <a:off x="134719" y="881079"/>
            <a:ext cx="9009281" cy="584138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580312" y="4746568"/>
            <a:ext cx="648393" cy="340821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5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6-3) </a:t>
            </a:r>
            <a:r>
              <a:rPr lang="en-US" sz="2800" smtClean="0"/>
              <a:t>GA4</a:t>
            </a:r>
            <a:r>
              <a:rPr lang="ko-KR" altLang="en-US" sz="2800" smtClean="0"/>
              <a:t>에서 실시간 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0.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디버깅은 상품상세 이벤트를 예시로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진행하겠습니다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 메뉴에 실시간을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발생하는 이벤트를 확인할 수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 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view_item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클릭시 이벤트에 대한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상세정보를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이상이 없다면 이벤트가 정상적으로 실행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되고 있음을 알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10861" r="16403"/>
          <a:stretch/>
        </p:blipFill>
        <p:spPr>
          <a:xfrm>
            <a:off x="134832" y="990214"/>
            <a:ext cx="9206845" cy="531770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3145" y="1554480"/>
            <a:ext cx="272307" cy="22444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6-3) </a:t>
            </a:r>
            <a:r>
              <a:rPr lang="en-US" sz="2800" smtClean="0"/>
              <a:t>GA4</a:t>
            </a:r>
            <a:r>
              <a:rPr lang="ko-KR" altLang="en-US" sz="2800" smtClean="0"/>
              <a:t>에서 실시간 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집계되는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5197" r="287"/>
          <a:stretch/>
        </p:blipFill>
        <p:spPr>
          <a:xfrm>
            <a:off x="0" y="1030778"/>
            <a:ext cx="9408298" cy="433412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70985" y="1221971"/>
            <a:ext cx="1034113" cy="21171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37563" y="3543209"/>
            <a:ext cx="1385455" cy="16854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35083" y="1683929"/>
            <a:ext cx="1385455" cy="16854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64248" y="3538087"/>
            <a:ext cx="1385455" cy="16854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71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5261956"/>
            <a:ext cx="12192000" cy="15960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50" y="5508455"/>
            <a:ext cx="11092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COPYRIGHT(C) TRIPLE HM. ALL RIGHTS RESERVED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크리플하이엠의 지적재산이므로 어떠한 경우에도 ㈜트리플하이엠의공식적인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090" y="6475615"/>
            <a:ext cx="242521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트리플하이엠 </a:t>
            </a: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www.hmcorp.co.kr</a:t>
            </a:r>
            <a:endParaRPr lang="ko-KR" altLang="en-US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51" y="179993"/>
            <a:ext cx="4919937" cy="14003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트리플하이엠 구글 애널리틱스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전자상거래 설치가이드 </a:t>
            </a:r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750" y="2006441"/>
            <a:ext cx="67339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Publisher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주식회사 트리플하이엠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서울시 금천구 디지털로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121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에이스 가산타워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층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Telephone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02-2623-4705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/>
              </a:rPr>
              <a:t>hm_qna@hmcorp.co.kr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Homepage	 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https://www.hmcorp.co.kr</a:t>
            </a:r>
            <a:endParaRPr lang="en-US" altLang="ko-KR" sz="13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스트림을 화면이 나옵니다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 웹사이트 전용 가이드이므로 플랫폼에서 ‘웹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'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959" r="25390"/>
          <a:stretch/>
        </p:blipFill>
        <p:spPr>
          <a:xfrm>
            <a:off x="124690" y="881079"/>
            <a:ext cx="9019309" cy="589588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502131" y="3183775"/>
            <a:ext cx="2053244" cy="257694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12599</TotalTime>
  <Words>4206</Words>
  <Application>Microsoft Office PowerPoint</Application>
  <PresentationFormat>와이드스크린</PresentationFormat>
  <Paragraphs>1020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7" baseType="lpstr">
      <vt:lpstr>Noto Sans KR</vt:lpstr>
      <vt:lpstr>Noto Sans KR Thin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1-2) Google Tag Manager 계정 생성하기</vt:lpstr>
      <vt:lpstr>1-2) Google Tag Manager 계정 생성하기</vt:lpstr>
      <vt:lpstr>1-2) Google Tag Manager 계정 생성하기</vt:lpstr>
      <vt:lpstr>1-2) Google Tag Manager 계정 생성하기</vt:lpstr>
      <vt:lpstr>PowerPoint 프레젠테이션</vt:lpstr>
      <vt:lpstr>2-1) 카페24 – 스크립트 관리 기능 활용하여 GTM추적코드 설치하기</vt:lpstr>
      <vt:lpstr>2-1) 카페24 – 스크립트 관리 기능 활용하여 GTM 추적코드 설치하기</vt:lpstr>
      <vt:lpstr>2-1) 카페24 – 스크립트 관리 기능 활용하여 GTM 추적코드 설치하기</vt:lpstr>
      <vt:lpstr>2-1) 카페24 – 스크립트 관리 기능 활용하여 GTM 추적코드 설치하기</vt:lpstr>
      <vt:lpstr>2-1) 카페24 – 스크립트 관리 기능 활용하여 GTM 추적코드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2-2) 고도몰 – 스크립트 관리 기능 활용하여 GTM 추적코드 설치하기</vt:lpstr>
      <vt:lpstr>2-2) 고도몰 – 스크립트 관리 기능 활용하여 GTM 추적코드 설치하기</vt:lpstr>
      <vt:lpstr>2-2) 고도몰 – 스크립트 관리 기능 활용하여 GTM 추적코드 설치하기</vt:lpstr>
      <vt:lpstr>2-2) 고도몰 – 스크립트 관리 기능 활용하여 GTM 추적코드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PowerPoint 프레젠테이션</vt:lpstr>
      <vt:lpstr>3-1) 변수생성</vt:lpstr>
      <vt:lpstr>3-1) 변수 생성</vt:lpstr>
      <vt:lpstr>3-2) 트리거 생성</vt:lpstr>
      <vt:lpstr>3-3) 태그 생성</vt:lpstr>
      <vt:lpstr>PowerPoint 프레젠테이션</vt:lpstr>
      <vt:lpstr>4-1) 변수생성</vt:lpstr>
      <vt:lpstr>4-1) 변수생성</vt:lpstr>
      <vt:lpstr>4-2) 트리거 생성</vt:lpstr>
      <vt:lpstr>4-3) 태그 생성</vt:lpstr>
      <vt:lpstr>PowerPoint 프레젠테이션</vt:lpstr>
      <vt:lpstr>5-1) 변수생성</vt:lpstr>
      <vt:lpstr>5-1) 변수생성</vt:lpstr>
      <vt:lpstr>5-1) 변수생성</vt:lpstr>
      <vt:lpstr>5-2) 트리거 생성</vt:lpstr>
      <vt:lpstr>5-3) 태그 생성</vt:lpstr>
      <vt:lpstr>PowerPoint 프레젠테이션</vt:lpstr>
      <vt:lpstr>6-1) GTM에서 디버깅하기</vt:lpstr>
      <vt:lpstr>6-1) GTM에서 디버깅하기</vt:lpstr>
      <vt:lpstr>6-1) GTM에서 디버깅하기</vt:lpstr>
      <vt:lpstr>6-1) GTM에서 디버깅하기</vt:lpstr>
      <vt:lpstr>6-2) GA4에서 디버깅하기</vt:lpstr>
      <vt:lpstr>6-2) GA4에서 디버깅하기</vt:lpstr>
      <vt:lpstr>6-2) GA4에서 디버깅하기</vt:lpstr>
      <vt:lpstr>6-3) GA4에서 실시간 데이터 확인하기</vt:lpstr>
      <vt:lpstr>6-3) GA4에서 실시간 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416</cp:revision>
  <dcterms:created xsi:type="dcterms:W3CDTF">2022-06-30T08:10:59Z</dcterms:created>
  <dcterms:modified xsi:type="dcterms:W3CDTF">2023-03-06T03:31:02Z</dcterms:modified>
</cp:coreProperties>
</file>